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"/>
  </p:notesMasterIdLst>
  <p:sldIdLst>
    <p:sldId id="293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5422"/>
    <a:srgbClr val="E60000"/>
    <a:srgbClr val="B80000"/>
    <a:srgbClr val="0069B8"/>
    <a:srgbClr val="B45210"/>
    <a:srgbClr val="49702E"/>
    <a:srgbClr val="B8B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>
        <p:scale>
          <a:sx n="30" d="100"/>
          <a:sy n="30" d="100"/>
        </p:scale>
        <p:origin x="-2034" y="-162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01/12/1440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01/12/1440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8798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01/12/1440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4757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01/12/1440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0386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01/12/1440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049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01/12/1440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45376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01/12/1440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712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01/12/1440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420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01/12/1440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906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01/12/1440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0252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01/12/1440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2487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01/12/1440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5358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/>
              <a:t>01/12/1440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8148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0" y="7418011"/>
            <a:ext cx="14400213" cy="3833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endParaRPr lang="en-US" sz="4000" dirty="0">
              <a:cs typeface="2  Titr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8205081"/>
            <a:ext cx="14400213" cy="4720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fa-IR" sz="3600" dirty="0" smtClean="0">
                <a:cs typeface="2  Titr" pitchFamily="2" charset="-78"/>
              </a:rPr>
              <a:t>نتیجه تحقیقات دانشمندان علم ژنتیک در امریکا و اروپا نشان داده که بیشترین فراوانی مارکرهای ژنتیکی ایرانیان مربوط به گروه</a:t>
            </a:r>
            <a:r>
              <a:rPr lang="en-US" sz="3600" dirty="0" smtClean="0">
                <a:cs typeface="2  Titr" pitchFamily="2" charset="-78"/>
              </a:rPr>
              <a:t> </a:t>
            </a:r>
            <a:r>
              <a:rPr lang="en-US" sz="3600" b="1" dirty="0">
                <a:solidFill>
                  <a:srgbClr val="C00000"/>
                </a:solidFill>
                <a:cs typeface="2  Titr" pitchFamily="2" charset="-78"/>
              </a:rPr>
              <a:t>J2</a:t>
            </a:r>
            <a:r>
              <a:rPr lang="en-US" sz="3600" dirty="0" smtClean="0">
                <a:solidFill>
                  <a:srgbClr val="C00000"/>
                </a:solidFill>
                <a:cs typeface="2  Titr" pitchFamily="2" charset="-78"/>
              </a:rPr>
              <a:t> </a:t>
            </a:r>
            <a:r>
              <a:rPr lang="fa-IR" sz="3600" dirty="0" smtClean="0">
                <a:cs typeface="2  Titr" pitchFamily="2" charset="-78"/>
              </a:rPr>
              <a:t>است. با این حساب، </a:t>
            </a:r>
            <a:r>
              <a:rPr lang="fa-IR" sz="3600" dirty="0" smtClean="0">
                <a:solidFill>
                  <a:srgbClr val="FF0000"/>
                </a:solidFill>
                <a:cs typeface="2  Titr" pitchFamily="2" charset="-78"/>
              </a:rPr>
              <a:t>ایرانیان از لحاظ ژنتیکی، هم خانواده عرب‌ها هستند</a:t>
            </a:r>
            <a:r>
              <a:rPr lang="fa-IR" sz="3600" dirty="0" smtClean="0">
                <a:cs typeface="2  Titr" pitchFamily="2" charset="-78"/>
              </a:rPr>
              <a:t>. مشاهده نقشه ژنتیکی دنیا: </a:t>
            </a:r>
            <a:r>
              <a:rPr lang="en-US" sz="2800" dirty="0">
                <a:cs typeface="2  Titr" pitchFamily="2" charset="-78"/>
              </a:rPr>
              <a:t>yon.ir/iS77B</a:t>
            </a:r>
          </a:p>
        </p:txBody>
      </p:sp>
      <p:sp>
        <p:nvSpPr>
          <p:cNvPr id="2" name="Rectangle 1"/>
          <p:cNvSpPr/>
          <p:nvPr/>
        </p:nvSpPr>
        <p:spPr>
          <a:xfrm>
            <a:off x="676359" y="-23333"/>
            <a:ext cx="14397037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14800" dirty="0">
                <a:cs typeface="MRT_Matin" pitchFamily="2" charset="-78"/>
              </a:rPr>
              <a:t> </a:t>
            </a:r>
            <a:r>
              <a:rPr lang="fa-IR" sz="14800" dirty="0" smtClean="0">
                <a:cs typeface="MRT_Matin" pitchFamily="2" charset="-78"/>
              </a:rPr>
              <a:t>  </a:t>
            </a:r>
            <a:r>
              <a:rPr lang="fa-IR" sz="14800" dirty="0" smtClean="0">
                <a:cs typeface="MRT_Mohammad" pitchFamily="2" charset="-78"/>
              </a:rPr>
              <a:t>توهّم</a:t>
            </a:r>
            <a:r>
              <a:rPr lang="fa-IR" sz="9600" dirty="0" smtClean="0">
                <a:cs typeface="MRT_Mohammad" pitchFamily="2" charset="-78"/>
              </a:rPr>
              <a:t> </a:t>
            </a:r>
            <a:r>
              <a:rPr lang="fa-IR" sz="14800" dirty="0">
                <a:cs typeface="MRT_Mohammad" pitchFamily="2" charset="-78"/>
              </a:rPr>
              <a:t>نژاد</a:t>
            </a:r>
            <a:r>
              <a:rPr lang="fa-IR" sz="8000" dirty="0">
                <a:cs typeface="MRT_Mohammad" pitchFamily="2" charset="-78"/>
              </a:rPr>
              <a:t> </a:t>
            </a:r>
            <a:r>
              <a:rPr lang="fa-IR" sz="14800" dirty="0">
                <a:cs typeface="MRT_Mohammad" pitchFamily="2" charset="-78"/>
              </a:rPr>
              <a:t>آريايی</a:t>
            </a:r>
            <a:endParaRPr lang="en-US" sz="14800" dirty="0">
              <a:cs typeface="MRT_Mohammad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5311" y="388884"/>
            <a:ext cx="4113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4000" dirty="0">
                <a:solidFill>
                  <a:srgbClr val="FF0000"/>
                </a:solidFill>
                <a:cs typeface="2  Titr" pitchFamily="2" charset="-78"/>
              </a:rPr>
              <a:t>(از نگاه دانش ژنتیک)</a:t>
            </a:r>
            <a:endParaRPr lang="en-US" sz="54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0" y="2504202"/>
            <a:ext cx="14400213" cy="2004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3600" dirty="0">
                <a:cs typeface="2  Titr" pitchFamily="2" charset="-78"/>
              </a:rPr>
              <a:t>پ</a:t>
            </a:r>
            <a:r>
              <a:rPr lang="fa-IR" sz="3600" dirty="0" smtClean="0">
                <a:cs typeface="2  Titr" pitchFamily="2" charset="-78"/>
              </a:rPr>
              <a:t>روفسور </a:t>
            </a:r>
            <a:r>
              <a:rPr lang="fa-IR" sz="3600" dirty="0">
                <a:solidFill>
                  <a:srgbClr val="C00000"/>
                </a:solidFill>
                <a:cs typeface="2  Titr" pitchFamily="2" charset="-78"/>
              </a:rPr>
              <a:t>شاپور رواسانی </a:t>
            </a:r>
            <a:r>
              <a:rPr lang="fa-IR" sz="3600" dirty="0">
                <a:cs typeface="2  Titr" pitchFamily="2" charset="-78"/>
              </a:rPr>
              <a:t>استاد دانشگاه الدنبورگ </a:t>
            </a:r>
            <a:r>
              <a:rPr lang="fa-IR" sz="3600" dirty="0" smtClean="0">
                <a:cs typeface="2  Titr" pitchFamily="2" charset="-78"/>
              </a:rPr>
              <a:t>آلمان: آریا </a:t>
            </a:r>
            <a:r>
              <a:rPr lang="fa-IR" sz="3600" dirty="0">
                <a:cs typeface="2  Titr" pitchFamily="2" charset="-78"/>
              </a:rPr>
              <a:t>فقط نام یک قوم </a:t>
            </a:r>
            <a:r>
              <a:rPr lang="fa-IR" sz="3600" dirty="0" smtClean="0">
                <a:cs typeface="2  Titr" pitchFamily="2" charset="-78"/>
              </a:rPr>
              <a:t>است.</a:t>
            </a:r>
            <a:br>
              <a:rPr lang="fa-IR" sz="3600" dirty="0" smtClean="0">
                <a:cs typeface="2  Titr" pitchFamily="2" charset="-78"/>
              </a:rPr>
            </a:br>
            <a:r>
              <a:rPr lang="fa-IR" sz="3600" dirty="0" smtClean="0">
                <a:cs typeface="2  Titr" pitchFamily="2" charset="-78"/>
              </a:rPr>
              <a:t>ما </a:t>
            </a:r>
            <a:r>
              <a:rPr lang="fa-IR" sz="3600" dirty="0">
                <a:cs typeface="2  Titr" pitchFamily="2" charset="-78"/>
              </a:rPr>
              <a:t>اصلا نژادی </a:t>
            </a:r>
            <a:r>
              <a:rPr lang="fa-IR" sz="3600" dirty="0" smtClean="0">
                <a:cs typeface="2  Titr" pitchFamily="2" charset="-78"/>
              </a:rPr>
              <a:t>به نام آریایی نداریم. از </a:t>
            </a:r>
            <a:r>
              <a:rPr lang="fa-IR" sz="3600" dirty="0">
                <a:cs typeface="2  Titr" pitchFamily="2" charset="-78"/>
              </a:rPr>
              <a:t>نظر زیست شناسی تنها یك نژاد انسانی وجود </a:t>
            </a:r>
            <a:r>
              <a:rPr lang="fa-IR" sz="3600" dirty="0" smtClean="0">
                <a:cs typeface="2  Titr" pitchFamily="2" charset="-78"/>
              </a:rPr>
              <a:t/>
            </a:r>
            <a:br>
              <a:rPr lang="fa-IR" sz="3600" dirty="0" smtClean="0">
                <a:cs typeface="2  Titr" pitchFamily="2" charset="-78"/>
              </a:rPr>
            </a:br>
            <a:r>
              <a:rPr lang="fa-IR" sz="3600" dirty="0" smtClean="0">
                <a:cs typeface="2  Titr" pitchFamily="2" charset="-78"/>
              </a:rPr>
              <a:t>دارد و همه انسان‌ها از یک نژاد هستند. </a:t>
            </a:r>
            <a:r>
              <a:rPr lang="en-US" sz="2800" dirty="0">
                <a:solidFill>
                  <a:srgbClr val="C00000"/>
                </a:solidFill>
                <a:cs typeface="2  Titr" pitchFamily="2" charset="-78"/>
              </a:rPr>
              <a:t>yon.ir/ax422</a:t>
            </a:r>
            <a:r>
              <a:rPr lang="fa-IR" sz="2800" dirty="0" smtClean="0">
                <a:cs typeface="2  Titr" pitchFamily="2" charset="-78"/>
              </a:rPr>
              <a:t> </a:t>
            </a:r>
            <a:endParaRPr lang="en-US" sz="2800" dirty="0">
              <a:cs typeface="2  Titr" pitchFamily="2" charset="-78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0" y="4580218"/>
            <a:ext cx="14400213" cy="3833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endParaRPr lang="en-US" sz="4000" dirty="0">
              <a:cs typeface="2  Titr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0" y="4271280"/>
            <a:ext cx="14400213" cy="4142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هرچند همه انسان‌ها</a:t>
            </a:r>
            <a:r>
              <a:rPr lang="en-US" sz="3600" dirty="0" smtClean="0">
                <a:solidFill>
                  <a:srgbClr val="C00000"/>
                </a:solidFill>
                <a:cs typeface="2  Titr" pitchFamily="2" charset="-78"/>
              </a:rPr>
              <a:t> </a:t>
            </a: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از یک نژاد هستند، اما مارکِرهای ژنتیکی مختلفی دارند. مثلاً مارکرهای یک افریقایی با یک چینی متفاوت است. امروزه هاپلوگروپ ژنتیکی </a:t>
            </a:r>
            <a:r>
              <a:rPr lang="en-US" sz="3600" b="1" dirty="0" smtClean="0">
                <a:cs typeface="2  Titr" pitchFamily="2" charset="-78"/>
              </a:rPr>
              <a:t>R1a</a:t>
            </a:r>
            <a:r>
              <a:rPr lang="fa-IR" sz="3600" dirty="0" smtClean="0">
                <a:cs typeface="2  Titr" pitchFamily="2" charset="-78"/>
              </a:rPr>
              <a:t> </a:t>
            </a: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به مارکر هندواروپایی (یا مارکر قوم آریایی) مشهور است. </a:t>
            </a:r>
            <a:r>
              <a:rPr lang="fa-IR" sz="3600" dirty="0" smtClean="0">
                <a:solidFill>
                  <a:srgbClr val="0070C0"/>
                </a:solidFill>
                <a:cs typeface="2  Titr" pitchFamily="2" charset="-78"/>
              </a:rPr>
              <a:t>اما </a:t>
            </a:r>
            <a:r>
              <a:rPr lang="fa-IR" sz="3600" dirty="0">
                <a:solidFill>
                  <a:srgbClr val="0070C0"/>
                </a:solidFill>
                <a:cs typeface="2  Titr" pitchFamily="2" charset="-78"/>
              </a:rPr>
              <a:t>پایان‌نامه دکتری تخصصی خانم زهرا </a:t>
            </a:r>
            <a:r>
              <a:rPr lang="fa-IR" sz="3600" dirty="0" smtClean="0">
                <a:solidFill>
                  <a:srgbClr val="0070C0"/>
                </a:solidFill>
                <a:cs typeface="2  Titr" pitchFamily="2" charset="-78"/>
              </a:rPr>
              <a:t>لشگری </a:t>
            </a:r>
            <a:r>
              <a:rPr lang="fa-IR" sz="3600" dirty="0">
                <a:solidFill>
                  <a:srgbClr val="0070C0"/>
                </a:solidFill>
                <a:cs typeface="2  Titr" pitchFamily="2" charset="-78"/>
              </a:rPr>
              <a:t>فارغ التحصیل پژوهشگاه ملی مهندسی ژنتیک و زیست فناوری در سال 1389 نشان می‌دهد </a:t>
            </a:r>
            <a:r>
              <a:rPr lang="fa-IR" sz="3600" dirty="0">
                <a:solidFill>
                  <a:srgbClr val="C00000"/>
                </a:solidFill>
                <a:cs typeface="2  Titr" pitchFamily="2" charset="-78"/>
              </a:rPr>
              <a:t>که سهم مارکرهای ژنتیکی </a:t>
            </a: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آریایی </a:t>
            </a:r>
            <a:r>
              <a:rPr lang="fa-IR" sz="3600" dirty="0">
                <a:solidFill>
                  <a:srgbClr val="C00000"/>
                </a:solidFill>
                <a:cs typeface="2  Titr" pitchFamily="2" charset="-78"/>
              </a:rPr>
              <a:t>در کل جمعیت </a:t>
            </a: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ایران</a:t>
            </a:r>
            <a:b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</a:br>
            <a:r>
              <a:rPr lang="fa-IR" sz="3600" dirty="0" smtClean="0">
                <a:solidFill>
                  <a:srgbClr val="C00000"/>
                </a:solidFill>
                <a:cs typeface="2  Titr" pitchFamily="2" charset="-78"/>
              </a:rPr>
              <a:t>فقط </a:t>
            </a:r>
            <a:r>
              <a:rPr lang="fa-IR" sz="3600" dirty="0">
                <a:cs typeface="2  Titr" pitchFamily="2" charset="-78"/>
              </a:rPr>
              <a:t>10 </a:t>
            </a:r>
            <a:r>
              <a:rPr lang="fa-IR" sz="3600" dirty="0">
                <a:solidFill>
                  <a:srgbClr val="C00000"/>
                </a:solidFill>
                <a:cs typeface="2  Titr" pitchFamily="2" charset="-78"/>
              </a:rPr>
              <a:t>% است. </a:t>
            </a:r>
            <a:r>
              <a:rPr lang="fa-IR" sz="36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یعنی </a:t>
            </a:r>
            <a:r>
              <a:rPr lang="fa-IR" sz="36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به </a:t>
            </a:r>
            <a:r>
              <a:rPr lang="fa-IR" sz="36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طور میانگین در وجود هر </a:t>
            </a:r>
            <a:r>
              <a:rPr lang="fa-IR" sz="36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ایرانی تنها </a:t>
            </a:r>
            <a:r>
              <a:rPr lang="fa-IR" sz="36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۱۰ درصد مارکر </a:t>
            </a:r>
            <a:r>
              <a:rPr lang="fa-IR" sz="36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ژنتیکی</a:t>
            </a:r>
            <a:br>
              <a:rPr lang="fa-IR" sz="36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</a:br>
            <a:r>
              <a:rPr lang="fa-IR" sz="36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قوم آریایی </a:t>
            </a:r>
            <a:r>
              <a:rPr lang="fa-IR" sz="36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وجود </a:t>
            </a:r>
            <a:r>
              <a:rPr lang="fa-IR" sz="36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دارد. </a:t>
            </a:r>
            <a:r>
              <a:rPr lang="en-US" sz="2800" dirty="0">
                <a:cs typeface="2  Titr" pitchFamily="2" charset="-78"/>
              </a:rPr>
              <a:t>yon.ir/56xet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US" sz="4000" dirty="0">
              <a:solidFill>
                <a:schemeClr val="accent6">
                  <a:lumMod val="50000"/>
                </a:schemeClr>
              </a:solidFill>
              <a:cs typeface="2  Titr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51" y="10314180"/>
            <a:ext cx="6703230" cy="4086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816" y="10314180"/>
            <a:ext cx="7871960" cy="4086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929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3034</TotalTime>
  <Words>138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308</cp:revision>
  <dcterms:created xsi:type="dcterms:W3CDTF">2019-05-11T09:22:03Z</dcterms:created>
  <dcterms:modified xsi:type="dcterms:W3CDTF">2019-08-02T07:03:02Z</dcterms:modified>
</cp:coreProperties>
</file>