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19" r:id="rId2"/>
  </p:sldIdLst>
  <p:sldSz cx="9144000" cy="9144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CB00"/>
    <a:srgbClr val="AEAB46"/>
    <a:srgbClr val="9A9600"/>
    <a:srgbClr val="B8B400"/>
    <a:srgbClr val="D60093"/>
    <a:srgbClr val="007DDA"/>
    <a:srgbClr val="FF0066"/>
    <a:srgbClr val="969200"/>
    <a:srgbClr val="F3F3F3"/>
    <a:srgbClr val="A8A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53" d="100"/>
          <a:sy n="53" d="100"/>
        </p:scale>
        <p:origin x="1836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96484"/>
            <a:ext cx="7772400" cy="318346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802717"/>
            <a:ext cx="6858000" cy="220768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967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399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486834"/>
            <a:ext cx="1971675" cy="774911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486834"/>
            <a:ext cx="5800725" cy="77491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839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088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2279653"/>
            <a:ext cx="7886700" cy="380364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6119286"/>
            <a:ext cx="7886700" cy="200024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434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434167"/>
            <a:ext cx="3886200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34167"/>
            <a:ext cx="3886200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8245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86836"/>
            <a:ext cx="7886700" cy="17674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2241551"/>
            <a:ext cx="3868340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3340100"/>
            <a:ext cx="3868340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2241551"/>
            <a:ext cx="3887391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3340100"/>
            <a:ext cx="3887391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9/15/2020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2348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4865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9/15/2020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0564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1316569"/>
            <a:ext cx="4629150" cy="649816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4567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1316569"/>
            <a:ext cx="4629150" cy="6498167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879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86836"/>
            <a:ext cx="788670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434167"/>
            <a:ext cx="788670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55DE1-3F54-413F-960F-CAB0290C31E7}" type="datetimeFigureOut">
              <a:rPr lang="en-US" smtClean="0"/>
              <a:t>9/15/2020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8475136"/>
            <a:ext cx="30861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357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82495"/>
            <a:ext cx="9144000" cy="5669282"/>
          </a:xfrm>
        </p:spPr>
        <p:txBody>
          <a:bodyPr>
            <a:normAutofit/>
          </a:bodyPr>
          <a:lstStyle/>
          <a:p>
            <a:pPr marL="0" indent="0" algn="ctr" rtl="1">
              <a:lnSpc>
                <a:spcPct val="100000"/>
              </a:lnSpc>
              <a:buNone/>
            </a:pPr>
            <a:r>
              <a:rPr lang="fa-IR" dirty="0" smtClean="0">
                <a:solidFill>
                  <a:srgbClr val="D60093"/>
                </a:solidFill>
                <a:latin typeface="Ray ExtraBold" panose="02000504000000020004" pitchFamily="2" charset="-78"/>
                <a:cs typeface="B Titr" panose="00000700000000000000" pitchFamily="2" charset="-78"/>
              </a:rPr>
              <a:t>اَوِستا </a:t>
            </a:r>
            <a:r>
              <a:rPr lang="fa-IR" dirty="0" smtClean="0">
                <a:latin typeface="Ray ExtraBold" panose="02000504000000020004" pitchFamily="2" charset="-78"/>
                <a:cs typeface="B Titr" panose="00000700000000000000" pitchFamily="2" charset="-78"/>
              </a:rPr>
              <a:t>کتاب دینی زرتشتیان است که بخشی از آن </a:t>
            </a:r>
            <a:r>
              <a:rPr lang="fa-IR" dirty="0" smtClean="0">
                <a:solidFill>
                  <a:schemeClr val="accent1"/>
                </a:solidFill>
                <a:latin typeface="Ray ExtraBold" panose="02000504000000020004" pitchFamily="2" charset="-78"/>
                <a:cs typeface="B Titr" panose="00000700000000000000" pitchFamily="2" charset="-78"/>
              </a:rPr>
              <a:t>گاتها</a:t>
            </a:r>
            <a:r>
              <a:rPr lang="fa-IR" dirty="0" smtClean="0">
                <a:latin typeface="Ray ExtraBold" panose="02000504000000020004" pitchFamily="2" charset="-78"/>
                <a:cs typeface="B Titr" panose="00000700000000000000" pitchFamily="2" charset="-78"/>
              </a:rPr>
              <a:t> نام دارد.</a:t>
            </a:r>
            <a:r>
              <a:rPr lang="en-US" dirty="0" smtClean="0">
                <a:latin typeface="Ray ExtraBold" panose="02000504000000020004" pitchFamily="2" charset="-78"/>
                <a:cs typeface="B Titr" panose="00000700000000000000" pitchFamily="2" charset="-78"/>
              </a:rPr>
              <a:t/>
            </a:r>
            <a:br>
              <a:rPr lang="en-US" dirty="0" smtClean="0">
                <a:latin typeface="Ray ExtraBold" panose="02000504000000020004" pitchFamily="2" charset="-78"/>
                <a:cs typeface="B Titr" panose="00000700000000000000" pitchFamily="2" charset="-78"/>
              </a:rPr>
            </a:br>
            <a:r>
              <a:rPr lang="fa-IR" dirty="0" smtClean="0">
                <a:latin typeface="Ray ExtraBold" panose="02000504000000020004" pitchFamily="2" charset="-78"/>
                <a:cs typeface="B Titr" panose="00000700000000000000" pitchFamily="2" charset="-78"/>
              </a:rPr>
              <a:t>اگر فرض</a:t>
            </a:r>
            <a:r>
              <a:rPr lang="en-US" dirty="0">
                <a:latin typeface="Ray ExtraBold" panose="02000504000000020004" pitchFamily="2" charset="-78"/>
                <a:cs typeface="B Titr" panose="00000700000000000000" pitchFamily="2" charset="-78"/>
              </a:rPr>
              <a:t> </a:t>
            </a:r>
            <a:r>
              <a:rPr lang="fa-IR" dirty="0" smtClean="0">
                <a:latin typeface="Ray ExtraBold" panose="02000504000000020004" pitchFamily="2" charset="-78"/>
                <a:cs typeface="B Titr" panose="00000700000000000000" pitchFamily="2" charset="-78"/>
              </a:rPr>
              <a:t>کنیم</a:t>
            </a:r>
            <a:r>
              <a:rPr lang="en-US" dirty="0" smtClean="0">
                <a:latin typeface="Ray ExtraBold" panose="02000504000000020004" pitchFamily="2" charset="-78"/>
                <a:cs typeface="B Titr" panose="00000700000000000000" pitchFamily="2" charset="-78"/>
              </a:rPr>
              <a:t> </a:t>
            </a:r>
            <a:r>
              <a:rPr lang="fa-IR" dirty="0" smtClean="0">
                <a:latin typeface="Ray ExtraBold" panose="02000504000000020004" pitchFamily="2" charset="-78"/>
                <a:cs typeface="B Titr" panose="00000700000000000000" pitchFamily="2" charset="-78"/>
              </a:rPr>
              <a:t>گاتها کتاب زرتشت باشد باید بگوییم: بخش‌های زیادی</a:t>
            </a:r>
            <a:r>
              <a:rPr lang="en-US" dirty="0" smtClean="0">
                <a:latin typeface="Ray ExtraBold" panose="02000504000000020004" pitchFamily="2" charset="-78"/>
                <a:cs typeface="B Titr" panose="00000700000000000000" pitchFamily="2" charset="-78"/>
              </a:rPr>
              <a:t/>
            </a:r>
            <a:br>
              <a:rPr lang="en-US" dirty="0" smtClean="0">
                <a:latin typeface="Ray ExtraBold" panose="02000504000000020004" pitchFamily="2" charset="-78"/>
                <a:cs typeface="B Titr" panose="00000700000000000000" pitchFamily="2" charset="-78"/>
              </a:rPr>
            </a:br>
            <a:r>
              <a:rPr lang="fa-IR" dirty="0" smtClean="0">
                <a:latin typeface="Ray ExtraBold" panose="02000504000000020004" pitchFamily="2" charset="-78"/>
                <a:cs typeface="B Titr" panose="00000700000000000000" pitchFamily="2" charset="-78"/>
              </a:rPr>
              <a:t>از گاتها</a:t>
            </a:r>
            <a:r>
              <a:rPr lang="fa-IR" dirty="0" smtClean="0">
                <a:solidFill>
                  <a:schemeClr val="accent1"/>
                </a:solidFill>
                <a:latin typeface="Ray ExtraBold" panose="02000504000000020004" pitchFamily="2" charset="-78"/>
                <a:cs typeface="B Titr" panose="00000700000000000000" pitchFamily="2" charset="-78"/>
              </a:rPr>
              <a:t> قابل فهم نیست: </a:t>
            </a:r>
            <a:r>
              <a:rPr lang="en-US" sz="2200" dirty="0">
                <a:cs typeface="B Titr" panose="00000700000000000000" pitchFamily="2" charset="-78"/>
              </a:rPr>
              <a:t>w57.ir/51</a:t>
            </a:r>
            <a:r>
              <a:rPr lang="fa-IR" dirty="0" smtClean="0">
                <a:solidFill>
                  <a:schemeClr val="accent1"/>
                </a:solidFill>
                <a:latin typeface="Ray ExtraBold" panose="02000504000000020004" pitchFamily="2" charset="-78"/>
                <a:cs typeface="B Titr" panose="00000700000000000000" pitchFamily="2" charset="-78"/>
              </a:rPr>
              <a:t> </a:t>
            </a:r>
            <a:r>
              <a:rPr lang="fa-IR" dirty="0" smtClean="0">
                <a:solidFill>
                  <a:srgbClr val="7CBF33"/>
                </a:solidFill>
                <a:latin typeface="Ray ExtraBold" panose="02000504000000020004" pitchFamily="2" charset="-78"/>
                <a:cs typeface="B Titr" panose="00000700000000000000" pitchFamily="2" charset="-78"/>
              </a:rPr>
              <a:t>هنری ساموئل نیبرگ </a:t>
            </a:r>
            <a:r>
              <a:rPr lang="fa-IR" dirty="0" smtClean="0">
                <a:latin typeface="Ray ExtraBold" panose="02000504000000020004" pitchFamily="2" charset="-78"/>
                <a:cs typeface="B Titr" panose="00000700000000000000" pitchFamily="2" charset="-78"/>
              </a:rPr>
              <a:t>با ارائه اسنادی</a:t>
            </a:r>
            <a:br>
              <a:rPr lang="fa-IR" dirty="0" smtClean="0">
                <a:latin typeface="Ray ExtraBold" panose="02000504000000020004" pitchFamily="2" charset="-78"/>
                <a:cs typeface="B Titr" panose="00000700000000000000" pitchFamily="2" charset="-78"/>
              </a:rPr>
            </a:br>
            <a:r>
              <a:rPr lang="fa-IR" dirty="0" smtClean="0">
                <a:latin typeface="Ray ExtraBold" panose="02000504000000020004" pitchFamily="2" charset="-78"/>
                <a:cs typeface="B Titr" panose="00000700000000000000" pitchFamily="2" charset="-78"/>
              </a:rPr>
              <a:t>از اوستا ثابت کرد که </a:t>
            </a:r>
            <a:r>
              <a:rPr lang="fa-IR" dirty="0" smtClean="0">
                <a:solidFill>
                  <a:schemeClr val="accent2"/>
                </a:solidFill>
                <a:latin typeface="Ray ExtraBold" panose="02000504000000020004" pitchFamily="2" charset="-78"/>
                <a:cs typeface="B Titr" panose="00000700000000000000" pitchFamily="2" charset="-78"/>
              </a:rPr>
              <a:t>زرتشت قبل از سرودن شعر، گیاه بنگ (حشیش) مصرف می‌کرد </a:t>
            </a:r>
            <a:r>
              <a:rPr lang="fa-IR" dirty="0" smtClean="0">
                <a:latin typeface="Ray ExtraBold" panose="02000504000000020004" pitchFamily="2" charset="-78"/>
                <a:cs typeface="B Titr" panose="00000700000000000000" pitchFamily="2" charset="-78"/>
              </a:rPr>
              <a:t>لذا عباراتی بی‌معنی به زبان می‌آورد: </a:t>
            </a:r>
            <a:r>
              <a:rPr lang="en-US" sz="2200" dirty="0" smtClean="0">
                <a:solidFill>
                  <a:srgbClr val="969200"/>
                </a:solidFill>
                <a:cs typeface="B Titr" panose="00000700000000000000" pitchFamily="2" charset="-78"/>
              </a:rPr>
              <a:t>w57.ir/52</a:t>
            </a:r>
            <a:r>
              <a:rPr lang="fa-IR" dirty="0" smtClean="0">
                <a:latin typeface="Ray ExtraBold" panose="02000504000000020004" pitchFamily="2" charset="-78"/>
                <a:cs typeface="B Titr" panose="00000700000000000000" pitchFamily="2" charset="-78"/>
              </a:rPr>
              <a:t/>
            </a:r>
            <a:br>
              <a:rPr lang="fa-IR" dirty="0" smtClean="0">
                <a:latin typeface="Ray ExtraBold" panose="02000504000000020004" pitchFamily="2" charset="-78"/>
                <a:cs typeface="B Titr" panose="00000700000000000000" pitchFamily="2" charset="-78"/>
              </a:rPr>
            </a:br>
            <a:r>
              <a:rPr lang="fa-IR" dirty="0" smtClean="0">
                <a:latin typeface="Ray ExtraBold" panose="02000504000000020004" pitchFamily="2" charset="-78"/>
                <a:cs typeface="B Titr" panose="00000700000000000000" pitchFamily="2" charset="-78"/>
              </a:rPr>
              <a:t>البته بخش‌هایی از گاتها قابل فهم است. برای مثال، شاعر،</a:t>
            </a:r>
            <a:r>
              <a:rPr lang="en-US" dirty="0">
                <a:latin typeface="Ray ExtraBold" panose="02000504000000020004" pitchFamily="2" charset="-78"/>
                <a:cs typeface="B Titr" panose="00000700000000000000" pitchFamily="2" charset="-78"/>
              </a:rPr>
              <a:t> </a:t>
            </a:r>
            <a:r>
              <a:rPr lang="fa-IR" dirty="0" smtClean="0">
                <a:solidFill>
                  <a:srgbClr val="D60093"/>
                </a:solidFill>
                <a:latin typeface="Ray ExtraBold" panose="02000504000000020004" pitchFamily="2" charset="-78"/>
                <a:cs typeface="B Titr" panose="00000700000000000000" pitchFamily="2" charset="-78"/>
              </a:rPr>
              <a:t>همه خوبی‌ها</a:t>
            </a:r>
            <a:br>
              <a:rPr lang="fa-IR" dirty="0" smtClean="0">
                <a:solidFill>
                  <a:srgbClr val="D60093"/>
                </a:solidFill>
                <a:latin typeface="Ray ExtraBold" panose="02000504000000020004" pitchFamily="2" charset="-78"/>
                <a:cs typeface="B Titr" panose="00000700000000000000" pitchFamily="2" charset="-78"/>
              </a:rPr>
            </a:br>
            <a:r>
              <a:rPr lang="fa-IR" dirty="0" smtClean="0">
                <a:solidFill>
                  <a:srgbClr val="D60093"/>
                </a:solidFill>
                <a:latin typeface="Ray ExtraBold" panose="02000504000000020004" pitchFamily="2" charset="-78"/>
                <a:cs typeface="B Titr" panose="00000700000000000000" pitchFamily="2" charset="-78"/>
              </a:rPr>
              <a:t>را واسطه قرار می‌دهد تا به</a:t>
            </a:r>
            <a:r>
              <a:rPr lang="fa-IR" dirty="0">
                <a:solidFill>
                  <a:srgbClr val="D60093"/>
                </a:solidFill>
                <a:latin typeface="Ray ExtraBold" panose="02000504000000020004" pitchFamily="2" charset="-78"/>
                <a:cs typeface="B Titr" panose="00000700000000000000" pitchFamily="2" charset="-78"/>
              </a:rPr>
              <a:t> </a:t>
            </a:r>
            <a:r>
              <a:rPr lang="fa-IR" dirty="0" smtClean="0">
                <a:solidFill>
                  <a:srgbClr val="D60093"/>
                </a:solidFill>
                <a:latin typeface="Ray ExtraBold" panose="02000504000000020004" pitchFamily="2" charset="-78"/>
                <a:cs typeface="B Titr" panose="00000700000000000000" pitchFamily="2" charset="-78"/>
              </a:rPr>
              <a:t>روح گاو مقدس برسد: </a:t>
            </a:r>
            <a:r>
              <a:rPr lang="en-US" sz="2200" dirty="0">
                <a:cs typeface="B Titr" panose="00000700000000000000" pitchFamily="2" charset="-78"/>
              </a:rPr>
              <a:t>w57.ir/53</a:t>
            </a:r>
            <a:endParaRPr lang="fa-IR" sz="2200" dirty="0" smtClean="0"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5131090"/>
            <a:ext cx="2688336" cy="401291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256032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7200" dirty="0" smtClean="0">
                <a:solidFill>
                  <a:srgbClr val="A8A400"/>
                </a:solidFill>
                <a:latin typeface="Ray ExtraBlack" panose="02000504000000020004" pitchFamily="2" charset="-78"/>
                <a:cs typeface="B Titr" panose="00000700000000000000" pitchFamily="2" charset="-78"/>
              </a:rPr>
              <a:t>گاتها کتاب فلسفی زرتشت؟</a:t>
            </a:r>
            <a:endParaRPr lang="en-US" sz="12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3344" y="5131090"/>
            <a:ext cx="6420656" cy="401291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hotocopy/>
                    </a14:imgEffect>
                    <a14:imgEffect>
                      <a14:sharpenSoften amount="5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0336" y="7920253"/>
            <a:ext cx="1091613" cy="1030669"/>
          </a:xfrm>
          <a:prstGeom prst="rect">
            <a:avLst/>
          </a:prstGeom>
          <a:effectLst/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7806143" y="8664394"/>
            <a:ext cx="2722710" cy="286528"/>
          </a:xfrm>
          <a:prstGeom prst="rect">
            <a:avLst/>
          </a:prstGeom>
          <a:noFill/>
          <a:ln>
            <a:noFill/>
          </a:ln>
          <a:effectLst>
            <a:glow rad="508000">
              <a:schemeClr val="tx1">
                <a:alpha val="60000"/>
              </a:schemeClr>
            </a:glo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i="1" dirty="0" err="1" smtClean="0">
                <a:solidFill>
                  <a:schemeClr val="bg1"/>
                </a:solidFill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ir_bastan</a:t>
            </a:r>
            <a:endParaRPr lang="en-US" sz="2200" b="1" i="1" dirty="0">
              <a:solidFill>
                <a:schemeClr val="bg1"/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919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3409</TotalTime>
  <Words>19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Batang</vt:lpstr>
      <vt:lpstr>Arial</vt:lpstr>
      <vt:lpstr>B Titr</vt:lpstr>
      <vt:lpstr>Calibri</vt:lpstr>
      <vt:lpstr>Calibri Light</vt:lpstr>
      <vt:lpstr>Ray ExtraBlack</vt:lpstr>
      <vt:lpstr>Ray ExtraBold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عقب ‌مانده ‌ترین حکومت</dc:title>
  <dc:creator>Mehdi</dc:creator>
  <cp:lastModifiedBy>Mehdi</cp:lastModifiedBy>
  <cp:revision>336</cp:revision>
  <dcterms:created xsi:type="dcterms:W3CDTF">2020-07-01T15:42:19Z</dcterms:created>
  <dcterms:modified xsi:type="dcterms:W3CDTF">2020-09-15T05:34:52Z</dcterms:modified>
</cp:coreProperties>
</file>