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9" r:id="rId2"/>
  </p:sldIdLst>
  <p:sldSz cx="9144000" cy="9144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0CB00"/>
    <a:srgbClr val="AEAB46"/>
    <a:srgbClr val="9A9600"/>
    <a:srgbClr val="B8B400"/>
    <a:srgbClr val="D60093"/>
    <a:srgbClr val="007DDA"/>
    <a:srgbClr val="FF0066"/>
    <a:srgbClr val="969200"/>
    <a:srgbClr val="F3F3F3"/>
    <a:srgbClr val="A8A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53" d="100"/>
          <a:sy n="53" d="100"/>
        </p:scale>
        <p:origin x="1836"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96484"/>
            <a:ext cx="7772400" cy="3183467"/>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4802717"/>
            <a:ext cx="6858000" cy="220768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3A55DE1-3F54-413F-960F-CAB0290C31E7}" type="datetimeFigureOut">
              <a:rPr lang="en-US" smtClean="0"/>
              <a:t>9/14/2020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BA466A5-35DD-41E1-9F5A-E2B21A430C28}" type="slidenum">
              <a:rPr lang="en-US" smtClean="0"/>
              <a:t>‹#›</a:t>
            </a:fld>
            <a:endParaRPr lang="en-US" dirty="0"/>
          </a:p>
        </p:txBody>
      </p:sp>
    </p:spTree>
    <p:extLst>
      <p:ext uri="{BB962C8B-B14F-4D97-AF65-F5344CB8AC3E}">
        <p14:creationId xmlns:p14="http://schemas.microsoft.com/office/powerpoint/2010/main" val="19069670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3A55DE1-3F54-413F-960F-CAB0290C31E7}" type="datetimeFigureOut">
              <a:rPr lang="en-US" smtClean="0"/>
              <a:t>9/14/2020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BA466A5-35DD-41E1-9F5A-E2B21A430C28}" type="slidenum">
              <a:rPr lang="en-US" smtClean="0"/>
              <a:t>‹#›</a:t>
            </a:fld>
            <a:endParaRPr lang="en-US" dirty="0"/>
          </a:p>
        </p:txBody>
      </p:sp>
    </p:spTree>
    <p:extLst>
      <p:ext uri="{BB962C8B-B14F-4D97-AF65-F5344CB8AC3E}">
        <p14:creationId xmlns:p14="http://schemas.microsoft.com/office/powerpoint/2010/main" val="7873991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486834"/>
            <a:ext cx="1971675" cy="7749117"/>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1" y="486834"/>
            <a:ext cx="5800725" cy="77491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3A55DE1-3F54-413F-960F-CAB0290C31E7}" type="datetimeFigureOut">
              <a:rPr lang="en-US" smtClean="0"/>
              <a:t>9/14/2020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BA466A5-35DD-41E1-9F5A-E2B21A430C28}" type="slidenum">
              <a:rPr lang="en-US" smtClean="0"/>
              <a:t>‹#›</a:t>
            </a:fld>
            <a:endParaRPr lang="en-US" dirty="0"/>
          </a:p>
        </p:txBody>
      </p:sp>
    </p:spTree>
    <p:extLst>
      <p:ext uri="{BB962C8B-B14F-4D97-AF65-F5344CB8AC3E}">
        <p14:creationId xmlns:p14="http://schemas.microsoft.com/office/powerpoint/2010/main" val="2591839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3A55DE1-3F54-413F-960F-CAB0290C31E7}" type="datetimeFigureOut">
              <a:rPr lang="en-US" smtClean="0"/>
              <a:t>9/14/2020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BA466A5-35DD-41E1-9F5A-E2B21A430C28}" type="slidenum">
              <a:rPr lang="en-US" smtClean="0"/>
              <a:t>‹#›</a:t>
            </a:fld>
            <a:endParaRPr lang="en-US" dirty="0"/>
          </a:p>
        </p:txBody>
      </p:sp>
    </p:spTree>
    <p:extLst>
      <p:ext uri="{BB962C8B-B14F-4D97-AF65-F5344CB8AC3E}">
        <p14:creationId xmlns:p14="http://schemas.microsoft.com/office/powerpoint/2010/main" val="1111088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2279653"/>
            <a:ext cx="7886700" cy="3803649"/>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6119286"/>
            <a:ext cx="7886700" cy="200024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3A55DE1-3F54-413F-960F-CAB0290C31E7}" type="datetimeFigureOut">
              <a:rPr lang="en-US" smtClean="0"/>
              <a:t>9/14/2020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BA466A5-35DD-41E1-9F5A-E2B21A430C28}" type="slidenum">
              <a:rPr lang="en-US" smtClean="0"/>
              <a:t>‹#›</a:t>
            </a:fld>
            <a:endParaRPr lang="en-US" dirty="0"/>
          </a:p>
        </p:txBody>
      </p:sp>
    </p:spTree>
    <p:extLst>
      <p:ext uri="{BB962C8B-B14F-4D97-AF65-F5344CB8AC3E}">
        <p14:creationId xmlns:p14="http://schemas.microsoft.com/office/powerpoint/2010/main" val="22874346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2434167"/>
            <a:ext cx="3886200" cy="580178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2434167"/>
            <a:ext cx="3886200" cy="580178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3A55DE1-3F54-413F-960F-CAB0290C31E7}" type="datetimeFigureOut">
              <a:rPr lang="en-US" smtClean="0"/>
              <a:t>9/14/2020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BA466A5-35DD-41E1-9F5A-E2B21A430C28}" type="slidenum">
              <a:rPr lang="en-US" smtClean="0"/>
              <a:t>‹#›</a:t>
            </a:fld>
            <a:endParaRPr lang="en-US" dirty="0"/>
          </a:p>
        </p:txBody>
      </p:sp>
    </p:spTree>
    <p:extLst>
      <p:ext uri="{BB962C8B-B14F-4D97-AF65-F5344CB8AC3E}">
        <p14:creationId xmlns:p14="http://schemas.microsoft.com/office/powerpoint/2010/main" val="2868245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486836"/>
            <a:ext cx="7886700" cy="176741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2241551"/>
            <a:ext cx="3868340" cy="10985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3340100"/>
            <a:ext cx="3868340" cy="491278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1" y="2241551"/>
            <a:ext cx="3887391" cy="10985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1" y="3340100"/>
            <a:ext cx="3887391" cy="491278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3A55DE1-3F54-413F-960F-CAB0290C31E7}" type="datetimeFigureOut">
              <a:rPr lang="en-US" smtClean="0"/>
              <a:t>9/14/2020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BA466A5-35DD-41E1-9F5A-E2B21A430C28}" type="slidenum">
              <a:rPr lang="en-US" smtClean="0"/>
              <a:t>‹#›</a:t>
            </a:fld>
            <a:endParaRPr lang="en-US" dirty="0"/>
          </a:p>
        </p:txBody>
      </p:sp>
    </p:spTree>
    <p:extLst>
      <p:ext uri="{BB962C8B-B14F-4D97-AF65-F5344CB8AC3E}">
        <p14:creationId xmlns:p14="http://schemas.microsoft.com/office/powerpoint/2010/main" val="285234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3A55DE1-3F54-413F-960F-CAB0290C31E7}" type="datetimeFigureOut">
              <a:rPr lang="en-US" smtClean="0"/>
              <a:t>9/14/2020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BA466A5-35DD-41E1-9F5A-E2B21A430C28}" type="slidenum">
              <a:rPr lang="en-US" smtClean="0"/>
              <a:t>‹#›</a:t>
            </a:fld>
            <a:endParaRPr lang="en-US" dirty="0"/>
          </a:p>
        </p:txBody>
      </p:sp>
    </p:spTree>
    <p:extLst>
      <p:ext uri="{BB962C8B-B14F-4D97-AF65-F5344CB8AC3E}">
        <p14:creationId xmlns:p14="http://schemas.microsoft.com/office/powerpoint/2010/main" val="3261486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A55DE1-3F54-413F-960F-CAB0290C31E7}" type="datetimeFigureOut">
              <a:rPr lang="en-US" smtClean="0"/>
              <a:t>9/14/2020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BA466A5-35DD-41E1-9F5A-E2B21A430C28}" type="slidenum">
              <a:rPr lang="en-US" smtClean="0"/>
              <a:t>‹#›</a:t>
            </a:fld>
            <a:endParaRPr lang="en-US" dirty="0"/>
          </a:p>
        </p:txBody>
      </p:sp>
    </p:spTree>
    <p:extLst>
      <p:ext uri="{BB962C8B-B14F-4D97-AF65-F5344CB8AC3E}">
        <p14:creationId xmlns:p14="http://schemas.microsoft.com/office/powerpoint/2010/main" val="3460564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609600"/>
            <a:ext cx="2949178" cy="21336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1316569"/>
            <a:ext cx="4629150" cy="649816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743200"/>
            <a:ext cx="2949178" cy="508211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A55DE1-3F54-413F-960F-CAB0290C31E7}" type="datetimeFigureOut">
              <a:rPr lang="en-US" smtClean="0"/>
              <a:t>9/14/2020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BA466A5-35DD-41E1-9F5A-E2B21A430C28}" type="slidenum">
              <a:rPr lang="en-US" smtClean="0"/>
              <a:t>‹#›</a:t>
            </a:fld>
            <a:endParaRPr lang="en-US" dirty="0"/>
          </a:p>
        </p:txBody>
      </p:sp>
    </p:spTree>
    <p:extLst>
      <p:ext uri="{BB962C8B-B14F-4D97-AF65-F5344CB8AC3E}">
        <p14:creationId xmlns:p14="http://schemas.microsoft.com/office/powerpoint/2010/main" val="654567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609600"/>
            <a:ext cx="2949178" cy="21336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1316569"/>
            <a:ext cx="4629150" cy="6498167"/>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743200"/>
            <a:ext cx="2949178" cy="508211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A55DE1-3F54-413F-960F-CAB0290C31E7}" type="datetimeFigureOut">
              <a:rPr lang="en-US" smtClean="0"/>
              <a:t>9/14/2020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BA466A5-35DD-41E1-9F5A-E2B21A430C28}" type="slidenum">
              <a:rPr lang="en-US" smtClean="0"/>
              <a:t>‹#›</a:t>
            </a:fld>
            <a:endParaRPr lang="en-US" dirty="0"/>
          </a:p>
        </p:txBody>
      </p:sp>
    </p:spTree>
    <p:extLst>
      <p:ext uri="{BB962C8B-B14F-4D97-AF65-F5344CB8AC3E}">
        <p14:creationId xmlns:p14="http://schemas.microsoft.com/office/powerpoint/2010/main" val="2933879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486836"/>
            <a:ext cx="7886700" cy="176741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2434167"/>
            <a:ext cx="7886700" cy="580178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8475136"/>
            <a:ext cx="20574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A3A55DE1-3F54-413F-960F-CAB0290C31E7}" type="datetimeFigureOut">
              <a:rPr lang="en-US" smtClean="0"/>
              <a:t>9/14/2020</a:t>
            </a:fld>
            <a:endParaRPr lang="en-US" dirty="0"/>
          </a:p>
        </p:txBody>
      </p:sp>
      <p:sp>
        <p:nvSpPr>
          <p:cNvPr id="5" name="Footer Placeholder 4"/>
          <p:cNvSpPr>
            <a:spLocks noGrp="1"/>
          </p:cNvSpPr>
          <p:nvPr>
            <p:ph type="ftr" sz="quarter" idx="3"/>
          </p:nvPr>
        </p:nvSpPr>
        <p:spPr>
          <a:xfrm>
            <a:off x="3028950" y="8475136"/>
            <a:ext cx="30861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8475136"/>
            <a:ext cx="20574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0BA466A5-35DD-41E1-9F5A-E2B21A430C28}" type="slidenum">
              <a:rPr lang="en-US" smtClean="0"/>
              <a:t>‹#›</a:t>
            </a:fld>
            <a:endParaRPr lang="en-US" dirty="0"/>
          </a:p>
        </p:txBody>
      </p:sp>
    </p:spTree>
    <p:extLst>
      <p:ext uri="{BB962C8B-B14F-4D97-AF65-F5344CB8AC3E}">
        <p14:creationId xmlns:p14="http://schemas.microsoft.com/office/powerpoint/2010/main" val="14863570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908364"/>
            <a:ext cx="9144000" cy="4107620"/>
          </a:xfrm>
        </p:spPr>
        <p:txBody>
          <a:bodyPr>
            <a:noAutofit/>
          </a:bodyPr>
          <a:lstStyle/>
          <a:p>
            <a:pPr algn="ctr" rtl="1">
              <a:lnSpc>
                <a:spcPct val="100000"/>
              </a:lnSpc>
            </a:pPr>
            <a:r>
              <a:rPr lang="fa-IR" sz="2400" dirty="0" smtClean="0">
                <a:cs typeface="2  Titr" panose="00000700000000000000" pitchFamily="2" charset="-78"/>
              </a:rPr>
              <a:t>رسانه‌های انگلیسی به ملت ما پمپاژ می‌کنند که نام‌های مذهبی را دور</a:t>
            </a:r>
            <a:r>
              <a:rPr lang="en-US" sz="2400" dirty="0" smtClean="0">
                <a:cs typeface="2  Titr" panose="00000700000000000000" pitchFamily="2" charset="-78"/>
              </a:rPr>
              <a:t> </a:t>
            </a:r>
            <a:r>
              <a:rPr lang="fa-IR" sz="2400" dirty="0" smtClean="0">
                <a:cs typeface="2  Titr" panose="00000700000000000000" pitchFamily="2" charset="-78"/>
              </a:rPr>
              <a:t>بیاندازید</a:t>
            </a:r>
            <a:r>
              <a:rPr lang="en-US" sz="2400" dirty="0" smtClean="0">
                <a:cs typeface="2  Titr" panose="00000700000000000000" pitchFamily="2" charset="-78"/>
              </a:rPr>
              <a:t/>
            </a:r>
            <a:br>
              <a:rPr lang="en-US" sz="2400" dirty="0" smtClean="0">
                <a:cs typeface="2  Titr" panose="00000700000000000000" pitchFamily="2" charset="-78"/>
              </a:rPr>
            </a:br>
            <a:r>
              <a:rPr lang="fa-IR" sz="2400" dirty="0" smtClean="0">
                <a:cs typeface="2  Titr" panose="00000700000000000000" pitchFamily="2" charset="-78"/>
              </a:rPr>
              <a:t>و </a:t>
            </a:r>
            <a:r>
              <a:rPr lang="fa-IR" sz="2400" dirty="0" smtClean="0">
                <a:solidFill>
                  <a:srgbClr val="CC0066"/>
                </a:solidFill>
                <a:cs typeface="2  Titr" panose="00000700000000000000" pitchFamily="2" charset="-78"/>
              </a:rPr>
              <a:t>نام‌های اصیل آریایی برای بچه‌هایتان انتخاب کنید! </a:t>
            </a:r>
            <a:r>
              <a:rPr lang="fa-IR" sz="2400" dirty="0" smtClean="0">
                <a:cs typeface="2  Titr" panose="00000700000000000000" pitchFamily="2" charset="-78"/>
              </a:rPr>
              <a:t>جالب است</a:t>
            </a:r>
            <a:r>
              <a:rPr lang="en-US" sz="2400" dirty="0" smtClean="0">
                <a:cs typeface="2  Titr" panose="00000700000000000000" pitchFamily="2" charset="-78"/>
              </a:rPr>
              <a:t> </a:t>
            </a:r>
            <a:r>
              <a:rPr lang="fa-IR" sz="2400" dirty="0" smtClean="0">
                <a:cs typeface="2  Titr" panose="00000700000000000000" pitchFamily="2" charset="-78"/>
              </a:rPr>
              <a:t>بدانیم اعضا</a:t>
            </a:r>
            <a:r>
              <a:rPr lang="en-US" sz="2400" dirty="0" smtClean="0">
                <a:cs typeface="2  Titr" panose="00000700000000000000" pitchFamily="2" charset="-78"/>
              </a:rPr>
              <a:t/>
            </a:r>
            <a:br>
              <a:rPr lang="en-US" sz="2400" dirty="0" smtClean="0">
                <a:cs typeface="2  Titr" panose="00000700000000000000" pitchFamily="2" charset="-78"/>
              </a:rPr>
            </a:br>
            <a:r>
              <a:rPr lang="fa-IR" sz="2400" dirty="0" smtClean="0">
                <a:cs typeface="2  Titr" panose="00000700000000000000" pitchFamily="2" charset="-78"/>
              </a:rPr>
              <a:t>خاندان سلطنتی انگلیس، خودشان اسامی مذهبی عِبری (که هم‌ریشه عربی است) دارند. مثلا </a:t>
            </a:r>
            <a:r>
              <a:rPr lang="fa-IR" sz="2400" dirty="0" smtClean="0">
                <a:solidFill>
                  <a:srgbClr val="0070C0"/>
                </a:solidFill>
                <a:cs typeface="2  Titr" panose="00000700000000000000" pitchFamily="2" charset="-78"/>
              </a:rPr>
              <a:t>ملکه انگلیس نامش الیزابت است که همان الیصابات (نام مادر حضرت یحیی) است. </a:t>
            </a:r>
            <a:r>
              <a:rPr lang="fa-IR" sz="2400" dirty="0" smtClean="0">
                <a:cs typeface="2  Titr" panose="00000700000000000000" pitchFamily="2" charset="-78"/>
              </a:rPr>
              <a:t>نام‌های رایج در این خاندان: </a:t>
            </a:r>
            <a:r>
              <a:rPr lang="fa-IR" sz="2400" dirty="0" smtClean="0">
                <a:solidFill>
                  <a:srgbClr val="FF0066"/>
                </a:solidFill>
                <a:cs typeface="2  Titr" panose="00000700000000000000" pitchFamily="2" charset="-78"/>
              </a:rPr>
              <a:t>دیوید</a:t>
            </a:r>
            <a:r>
              <a:rPr lang="fa-IR" sz="2400" dirty="0" smtClean="0">
                <a:cs typeface="2  Titr" panose="00000700000000000000" pitchFamily="2" charset="-78"/>
              </a:rPr>
              <a:t> (داود)، </a:t>
            </a:r>
            <a:r>
              <a:rPr lang="fa-IR" sz="2400" dirty="0" smtClean="0">
                <a:solidFill>
                  <a:srgbClr val="FF0066"/>
                </a:solidFill>
                <a:cs typeface="2  Titr" panose="00000700000000000000" pitchFamily="2" charset="-78"/>
              </a:rPr>
              <a:t>آبراهام</a:t>
            </a:r>
            <a:r>
              <a:rPr lang="fa-IR" sz="2400" dirty="0" smtClean="0">
                <a:cs typeface="2  Titr" panose="00000700000000000000" pitchFamily="2" charset="-78"/>
              </a:rPr>
              <a:t> (ابراهیم)،</a:t>
            </a:r>
            <a:r>
              <a:rPr lang="en-US" sz="2400" dirty="0">
                <a:cs typeface="2  Titr" panose="00000700000000000000" pitchFamily="2" charset="-78"/>
              </a:rPr>
              <a:t> </a:t>
            </a:r>
            <a:r>
              <a:rPr lang="fa-IR" sz="2400" dirty="0" smtClean="0">
                <a:solidFill>
                  <a:srgbClr val="FF0066"/>
                </a:solidFill>
                <a:cs typeface="2  Titr" panose="00000700000000000000" pitchFamily="2" charset="-78"/>
              </a:rPr>
              <a:t>مایکل</a:t>
            </a:r>
            <a:r>
              <a:rPr lang="fa-IR" sz="2400" dirty="0" smtClean="0">
                <a:cs typeface="2  Titr" panose="00000700000000000000" pitchFamily="2" charset="-78"/>
              </a:rPr>
              <a:t> (میکائیل)، </a:t>
            </a:r>
            <a:r>
              <a:rPr lang="fa-IR" sz="2400" dirty="0" smtClean="0">
                <a:solidFill>
                  <a:srgbClr val="FF0066"/>
                </a:solidFill>
                <a:cs typeface="2  Titr" panose="00000700000000000000" pitchFamily="2" charset="-78"/>
              </a:rPr>
              <a:t>متیو</a:t>
            </a:r>
            <a:r>
              <a:rPr lang="fa-IR" sz="2400" dirty="0" smtClean="0">
                <a:cs typeface="2  Titr" panose="00000700000000000000" pitchFamily="2" charset="-78"/>
              </a:rPr>
              <a:t> (مَتا: از حواریون حضرت مسیح)، </a:t>
            </a:r>
            <a:r>
              <a:rPr lang="fa-IR" sz="2400" dirty="0" smtClean="0">
                <a:solidFill>
                  <a:srgbClr val="FF0066"/>
                </a:solidFill>
                <a:cs typeface="2  Titr" panose="00000700000000000000" pitchFamily="2" charset="-78"/>
              </a:rPr>
              <a:t>پیتر</a:t>
            </a:r>
            <a:r>
              <a:rPr lang="fa-IR" sz="2400" dirty="0" smtClean="0">
                <a:cs typeface="2  Titr" panose="00000700000000000000" pitchFamily="2" charset="-78"/>
              </a:rPr>
              <a:t> (پطرس: لقب شمعون جانشین حضرت مسیح)، </a:t>
            </a:r>
            <a:r>
              <a:rPr lang="fa-IR" sz="2400" dirty="0" smtClean="0">
                <a:solidFill>
                  <a:srgbClr val="FF0066"/>
                </a:solidFill>
                <a:cs typeface="2  Titr" panose="00000700000000000000" pitchFamily="2" charset="-78"/>
              </a:rPr>
              <a:t>سایمون</a:t>
            </a:r>
            <a:r>
              <a:rPr lang="fa-IR" sz="2400" dirty="0" smtClean="0">
                <a:cs typeface="2  Titr" panose="00000700000000000000" pitchFamily="2" charset="-78"/>
              </a:rPr>
              <a:t> (شمعون)، </a:t>
            </a:r>
            <a:r>
              <a:rPr lang="fa-IR" sz="2400" dirty="0" smtClean="0">
                <a:solidFill>
                  <a:srgbClr val="FF0066"/>
                </a:solidFill>
                <a:cs typeface="2  Titr" panose="00000700000000000000" pitchFamily="2" charset="-78"/>
              </a:rPr>
              <a:t>استیوِن</a:t>
            </a:r>
            <a:r>
              <a:rPr lang="fa-IR" sz="2400" dirty="0" smtClean="0">
                <a:cs typeface="2  Titr" panose="00000700000000000000" pitchFamily="2" charset="-78"/>
              </a:rPr>
              <a:t> (اصطفان شهید: از شاگردان مسیح) </a:t>
            </a:r>
            <a:r>
              <a:rPr lang="fa-IR" sz="2400" dirty="0" smtClean="0">
                <a:solidFill>
                  <a:srgbClr val="FF0066"/>
                </a:solidFill>
                <a:cs typeface="2  Titr" panose="00000700000000000000" pitchFamily="2" charset="-78"/>
              </a:rPr>
              <a:t>آدام</a:t>
            </a:r>
            <a:r>
              <a:rPr lang="fa-IR" sz="2400" dirty="0" smtClean="0">
                <a:cs typeface="2  Titr" panose="00000700000000000000" pitchFamily="2" charset="-78"/>
              </a:rPr>
              <a:t> (آدم)، </a:t>
            </a:r>
            <a:r>
              <a:rPr lang="fa-IR" sz="2400" dirty="0" smtClean="0">
                <a:solidFill>
                  <a:srgbClr val="FF0066"/>
                </a:solidFill>
                <a:cs typeface="2  Titr" panose="00000700000000000000" pitchFamily="2" charset="-78"/>
              </a:rPr>
              <a:t>اِوا</a:t>
            </a:r>
            <a:r>
              <a:rPr lang="fa-IR" sz="2400" dirty="0" smtClean="0">
                <a:cs typeface="2  Titr" panose="00000700000000000000" pitchFamily="2" charset="-78"/>
              </a:rPr>
              <a:t> (حوا)، </a:t>
            </a:r>
            <a:r>
              <a:rPr lang="fa-IR" sz="2400" dirty="0" smtClean="0">
                <a:solidFill>
                  <a:srgbClr val="FF0066"/>
                </a:solidFill>
                <a:cs typeface="2  Titr" panose="00000700000000000000" pitchFamily="2" charset="-78"/>
              </a:rPr>
              <a:t>جوزِف</a:t>
            </a:r>
            <a:r>
              <a:rPr lang="fa-IR" sz="2400" dirty="0" smtClean="0">
                <a:cs typeface="2  Titr" panose="00000700000000000000" pitchFamily="2" charset="-78"/>
              </a:rPr>
              <a:t> (یوسف)، </a:t>
            </a:r>
            <a:r>
              <a:rPr lang="fa-IR" sz="2400" dirty="0" smtClean="0">
                <a:solidFill>
                  <a:srgbClr val="FF0066"/>
                </a:solidFill>
                <a:cs typeface="2  Titr" panose="00000700000000000000" pitchFamily="2" charset="-78"/>
              </a:rPr>
              <a:t>جِرِمی</a:t>
            </a:r>
            <a:r>
              <a:rPr lang="fa-IR" sz="2400" dirty="0" smtClean="0">
                <a:cs typeface="2  Titr" panose="00000700000000000000" pitchFamily="2" charset="-78"/>
              </a:rPr>
              <a:t> (ارمیای نبی)، </a:t>
            </a:r>
            <a:r>
              <a:rPr lang="fa-IR" sz="2400" dirty="0" smtClean="0">
                <a:solidFill>
                  <a:srgbClr val="FF0066"/>
                </a:solidFill>
                <a:cs typeface="2  Titr" panose="00000700000000000000" pitchFamily="2" charset="-78"/>
              </a:rPr>
              <a:t>ماریا</a:t>
            </a:r>
            <a:r>
              <a:rPr lang="fa-IR" sz="2400" dirty="0" smtClean="0">
                <a:cs typeface="2  Titr" panose="00000700000000000000" pitchFamily="2" charset="-78"/>
              </a:rPr>
              <a:t> (مریم)، </a:t>
            </a:r>
            <a:r>
              <a:rPr lang="fa-IR" sz="2400" dirty="0" smtClean="0">
                <a:solidFill>
                  <a:srgbClr val="FF0066"/>
                </a:solidFill>
                <a:cs typeface="2  Titr" panose="00000700000000000000" pitchFamily="2" charset="-78"/>
              </a:rPr>
              <a:t>سارا</a:t>
            </a:r>
            <a:r>
              <a:rPr lang="fa-IR" sz="2400" dirty="0" smtClean="0">
                <a:cs typeface="2  Titr" panose="00000700000000000000" pitchFamily="2" charset="-78"/>
              </a:rPr>
              <a:t> (ساره همسر ابراهیم)،</a:t>
            </a:r>
            <a:r>
              <a:rPr lang="en-US" sz="2400" dirty="0" smtClean="0">
                <a:cs typeface="2  Titr" panose="00000700000000000000" pitchFamily="2" charset="-78"/>
              </a:rPr>
              <a:t> </a:t>
            </a:r>
            <a:r>
              <a:rPr lang="fa-IR" sz="2400" dirty="0" smtClean="0">
                <a:solidFill>
                  <a:srgbClr val="FF0066"/>
                </a:solidFill>
                <a:cs typeface="2  Titr" panose="00000700000000000000" pitchFamily="2" charset="-78"/>
              </a:rPr>
              <a:t>دنیل</a:t>
            </a:r>
            <a:r>
              <a:rPr lang="fa-IR" sz="2400" dirty="0" smtClean="0">
                <a:cs typeface="2  Titr" panose="00000700000000000000" pitchFamily="2" charset="-78"/>
              </a:rPr>
              <a:t> (دانیال)، </a:t>
            </a:r>
            <a:r>
              <a:rPr lang="fa-IR" sz="2400" dirty="0" smtClean="0">
                <a:solidFill>
                  <a:srgbClr val="FF0066"/>
                </a:solidFill>
                <a:cs typeface="2  Titr" panose="00000700000000000000" pitchFamily="2" charset="-78"/>
              </a:rPr>
              <a:t>تام</a:t>
            </a:r>
            <a:r>
              <a:rPr lang="fa-IR" sz="2400" dirty="0" smtClean="0">
                <a:cs typeface="2  Titr" panose="00000700000000000000" pitchFamily="2" charset="-78"/>
              </a:rPr>
              <a:t> (طوما: از حواریون)</a:t>
            </a:r>
            <a:r>
              <a:rPr lang="fa-IR" sz="2400" dirty="0">
                <a:cs typeface="2  Titr" panose="00000700000000000000" pitchFamily="2" charset="-78"/>
              </a:rPr>
              <a:t> و... </a:t>
            </a:r>
            <a:r>
              <a:rPr lang="en-US" sz="2400" dirty="0" smtClean="0">
                <a:cs typeface="2  Titr" panose="00000700000000000000" pitchFamily="2" charset="-78"/>
              </a:rPr>
              <a:t/>
            </a:r>
            <a:br>
              <a:rPr lang="en-US" sz="2400" dirty="0" smtClean="0">
                <a:cs typeface="2  Titr" panose="00000700000000000000" pitchFamily="2" charset="-78"/>
              </a:rPr>
            </a:br>
            <a:r>
              <a:rPr lang="en-US" sz="800" dirty="0">
                <a:cs typeface="2  Titr" panose="00000700000000000000" pitchFamily="2" charset="-78"/>
              </a:rPr>
              <a:t> </a:t>
            </a:r>
            <a:r>
              <a:rPr lang="en-US" sz="800" dirty="0" smtClean="0">
                <a:cs typeface="2  Titr" panose="00000700000000000000" pitchFamily="2" charset="-78"/>
              </a:rPr>
              <a:t>  </a:t>
            </a:r>
            <a:r>
              <a:rPr lang="en-US" sz="2400" dirty="0" smtClean="0">
                <a:cs typeface="2  Titr" panose="00000700000000000000" pitchFamily="2" charset="-78"/>
              </a:rPr>
              <a:t/>
            </a:r>
            <a:br>
              <a:rPr lang="en-US" sz="2400" dirty="0" smtClean="0">
                <a:cs typeface="2  Titr" panose="00000700000000000000" pitchFamily="2" charset="-78"/>
              </a:rPr>
            </a:br>
            <a:r>
              <a:rPr lang="fa-IR" sz="3600" dirty="0">
                <a:solidFill>
                  <a:srgbClr val="A8A400"/>
                </a:solidFill>
                <a:cs typeface="2  Titr" panose="00000700000000000000" pitchFamily="2" charset="-78"/>
              </a:rPr>
              <a:t>چیزهای خوب را برای خودشان می‌خواهند! تباه‌ها! </a:t>
            </a:r>
            <a:endParaRPr lang="en-US" sz="2400" dirty="0">
              <a:cs typeface="2  Titr" panose="00000700000000000000" pitchFamily="2" charset="-78"/>
            </a:endParaRPr>
          </a:p>
        </p:txBody>
      </p:sp>
      <p:pic>
        <p:nvPicPr>
          <p:cNvPr id="14" name="Picture 13"/>
          <p:cNvPicPr>
            <a:picLocks noChangeAspect="1"/>
          </p:cNvPicPr>
          <p:nvPr/>
        </p:nvPicPr>
        <p:blipFill>
          <a:blip r:embed="rId2"/>
          <a:stretch>
            <a:fillRect/>
          </a:stretch>
        </p:blipFill>
        <p:spPr>
          <a:xfrm>
            <a:off x="0" y="0"/>
            <a:ext cx="9144000" cy="4736592"/>
          </a:xfrm>
          <a:prstGeom prst="rect">
            <a:avLst/>
          </a:prstGeom>
        </p:spPr>
      </p:pic>
      <p:pic>
        <p:nvPicPr>
          <p:cNvPr id="15" name="Picture 14"/>
          <p:cNvPicPr>
            <a:picLocks noChangeAspect="1"/>
          </p:cNvPicPr>
          <p:nvPr/>
        </p:nvPicPr>
        <p:blipFill>
          <a:blip r:embed="rId3" cstate="print">
            <a:extLst>
              <a:ext uri="{BEBA8EAE-BF5A-486C-A8C5-ECC9F3942E4B}">
                <a14:imgProps xmlns:a14="http://schemas.microsoft.com/office/drawing/2010/main">
                  <a14:imgLayer r:embed="rId4">
                    <a14:imgEffect>
                      <a14:artisticPhotocopy/>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7194615" y="31008"/>
            <a:ext cx="1139484" cy="1075868"/>
          </a:xfrm>
          <a:prstGeom prst="rect">
            <a:avLst/>
          </a:prstGeom>
          <a:effectLst/>
        </p:spPr>
      </p:pic>
      <p:sp>
        <p:nvSpPr>
          <p:cNvPr id="16" name="Title 1"/>
          <p:cNvSpPr txBox="1">
            <a:spLocks/>
          </p:cNvSpPr>
          <p:nvPr/>
        </p:nvSpPr>
        <p:spPr>
          <a:xfrm>
            <a:off x="7764357" y="800744"/>
            <a:ext cx="2722710" cy="306132"/>
          </a:xfrm>
          <a:prstGeom prst="rect">
            <a:avLst/>
          </a:prstGeom>
          <a:noFill/>
          <a:ln>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000" b="1" i="1" dirty="0" err="1" smtClean="0">
                <a:solidFill>
                  <a:schemeClr val="bg1"/>
                </a:solidFill>
                <a:latin typeface="Times New Roman" panose="02020603050405020304" pitchFamily="18" charset="0"/>
                <a:ea typeface="Batang" panose="02030600000101010101" pitchFamily="18" charset="-127"/>
                <a:cs typeface="Times New Roman" panose="02020603050405020304" pitchFamily="18" charset="0"/>
              </a:rPr>
              <a:t>ir_bastan</a:t>
            </a:r>
            <a:endParaRPr lang="en-US" sz="2000" b="1" i="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59452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3391</TotalTime>
  <Words>14</Words>
  <Application>Microsoft Office PowerPoint</Application>
  <PresentationFormat>Custom</PresentationFormat>
  <Paragraphs>2</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Batang</vt:lpstr>
      <vt:lpstr>2  Titr</vt:lpstr>
      <vt:lpstr>Arial</vt:lpstr>
      <vt:lpstr>Calibri</vt:lpstr>
      <vt:lpstr>Calibri Light</vt:lpstr>
      <vt:lpstr>Times New Roman</vt:lpstr>
      <vt:lpstr>Office Theme</vt:lpstr>
      <vt:lpstr>رسانه‌های انگلیسی به ملت ما پمپاژ می‌کنند که نام‌های مذهبی را دور بیاندازید و نام‌های اصیل آریایی برای بچه‌هایتان انتخاب کنید! جالب است بدانیم اعضا خاندان سلطنتی انگلیس، خودشان اسامی مذهبی عِبری (که هم‌ریشه عربی است) دارند. مثلا ملکه انگلیس نامش الیزابت است که همان الیصابات (نام مادر حضرت یحیی) است. نام‌های رایج در این خاندان: دیوید (داود)، آبراهام (ابراهیم)، مایکل (میکائیل)، متیو (مَتا: از حواریون حضرت مسیح)، پیتر (پطرس: لقب شمعون جانشین حضرت مسیح)، سایمون (شمعون)، استیوِن (اصطفان شهید: از شاگردان مسیح) آدام (آدم)، اِوا (حوا)، جوزِف (یوسف)، جِرِمی (ارمیای نبی)، ماریا (مریم)، سارا (ساره همسر ابراهیم)، دنیل (دانیال)، تام (طوما: از حواریون) و...      چیزهای خوب را برای خودشان می‌خواهند! تباه‌ها!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عقب ‌مانده ‌ترین حکومت</dc:title>
  <dc:creator>Mehdi</dc:creator>
  <cp:lastModifiedBy>Mehdi</cp:lastModifiedBy>
  <cp:revision>332</cp:revision>
  <dcterms:created xsi:type="dcterms:W3CDTF">2020-07-01T15:42:19Z</dcterms:created>
  <dcterms:modified xsi:type="dcterms:W3CDTF">2020-09-14T16:11:05Z</dcterms:modified>
</cp:coreProperties>
</file>