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B00"/>
    <a:srgbClr val="AEAB46"/>
    <a:srgbClr val="9A9600"/>
    <a:srgbClr val="B8B400"/>
    <a:srgbClr val="D60093"/>
    <a:srgbClr val="007DDA"/>
    <a:srgbClr val="FF0066"/>
    <a:srgbClr val="969200"/>
    <a:srgbClr val="F3F3F3"/>
    <a:srgbClr val="A8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" y="230805"/>
            <a:ext cx="8741664" cy="1085932"/>
          </a:xfrm>
        </p:spPr>
        <p:txBody>
          <a:bodyPr>
            <a:normAutofit/>
          </a:bodyPr>
          <a:lstStyle/>
          <a:p>
            <a:pPr algn="ctr" rtl="1">
              <a:lnSpc>
                <a:spcPct val="100000"/>
              </a:lnSpc>
            </a:pPr>
            <a:r>
              <a:rPr lang="fa-IR" sz="2800" dirty="0" smtClean="0">
                <a:solidFill>
                  <a:srgbClr val="CC0066"/>
                </a:solidFill>
                <a:cs typeface="2  Titr" panose="00000700000000000000" pitchFamily="2" charset="-78"/>
              </a:rPr>
              <a:t>اسم دختر خودش را گذاشته بود: </a:t>
            </a:r>
            <a:r>
              <a:rPr lang="fa-IR" sz="2800" dirty="0" smtClean="0">
                <a:cs typeface="2  Titr" panose="00000700000000000000" pitchFamily="2" charset="-78"/>
              </a:rPr>
              <a:t>رُکسانا</a:t>
            </a:r>
            <a:r>
              <a:rPr lang="fa-IR" sz="2800" dirty="0" smtClean="0">
                <a:solidFill>
                  <a:srgbClr val="CC0066"/>
                </a:solidFill>
                <a:cs typeface="2  Titr" panose="00000700000000000000" pitchFamily="2" charset="-78"/>
              </a:rPr>
              <a:t>. گفتم یعنی چه؟ گفت: نام </a:t>
            </a:r>
            <a:r>
              <a:rPr lang="fa-IR" sz="2800" dirty="0" smtClean="0">
                <a:cs typeface="2  Titr" panose="00000700000000000000" pitchFamily="2" charset="-78"/>
              </a:rPr>
              <a:t>دختر کوروش کبیر </a:t>
            </a:r>
            <a:r>
              <a:rPr lang="fa-IR" sz="2800" dirty="0" smtClean="0">
                <a:solidFill>
                  <a:srgbClr val="CC0066"/>
                </a:solidFill>
                <a:cs typeface="2  Titr" panose="00000700000000000000" pitchFamily="2" charset="-78"/>
              </a:rPr>
              <a:t>است. میخواهم مانند او بشود!</a:t>
            </a:r>
            <a:endParaRPr lang="en-US" sz="2800" dirty="0">
              <a:solidFill>
                <a:srgbClr val="CC0066"/>
              </a:solidFill>
              <a:cs typeface="2  Titr" panose="000007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4320" y="1499616"/>
            <a:ext cx="8741664" cy="30906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00000"/>
              </a:lnSpc>
            </a:pPr>
            <a:r>
              <a:rPr lang="fa-IR" sz="2800" dirty="0" smtClean="0">
                <a:cs typeface="2  Titr" panose="00000700000000000000" pitchFamily="2" charset="-78"/>
              </a:rPr>
              <a:t>گفتم: رکسانا تلفظ یونانی نام دختر کوروش است. نام پارسی او رَئوخشانه </a:t>
            </a:r>
            <a:r>
              <a:rPr lang="en-US" sz="2800" b="1" dirty="0" err="1" smtClean="0">
                <a:solidFill>
                  <a:srgbClr val="0099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Rau</a:t>
            </a:r>
            <a:r>
              <a:rPr lang="en-US" sz="2800" b="1" dirty="0" err="1" smtClean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ẋ</a:t>
            </a:r>
            <a:r>
              <a:rPr lang="en-US" sz="2800" b="1" dirty="0" err="1">
                <a:solidFill>
                  <a:srgbClr val="0099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a</a:t>
            </a:r>
            <a:r>
              <a:rPr lang="en-US" sz="2800" b="1" dirty="0" err="1" smtClean="0">
                <a:solidFill>
                  <a:srgbClr val="009900"/>
                </a:solidFill>
                <a:latin typeface="David" panose="020E0502060401010101" pitchFamily="34" charset="-79"/>
                <a:cs typeface="David" panose="020E0502060401010101" pitchFamily="34" charset="-79"/>
              </a:rPr>
              <a:t>na</a:t>
            </a:r>
            <a:r>
              <a:rPr lang="fa-IR" sz="2800" dirty="0" smtClean="0">
                <a:solidFill>
                  <a:srgbClr val="009900"/>
                </a:solidFill>
                <a:cs typeface="2  Titr" panose="00000700000000000000" pitchFamily="2" charset="-78"/>
              </a:rPr>
              <a:t> </a:t>
            </a:r>
            <a:r>
              <a:rPr lang="fa-IR" sz="2800" dirty="0" smtClean="0">
                <a:cs typeface="2  Titr" panose="00000700000000000000" pitchFamily="2" charset="-78"/>
              </a:rPr>
              <a:t>بود. به معنی </a:t>
            </a:r>
            <a:r>
              <a:rPr lang="fa-IR" sz="2800" dirty="0" smtClean="0">
                <a:solidFill>
                  <a:srgbClr val="D60093"/>
                </a:solidFill>
                <a:cs typeface="2  Titr" panose="00000700000000000000" pitchFamily="2" charset="-78"/>
              </a:rPr>
              <a:t>درخشان</a:t>
            </a:r>
            <a:r>
              <a:rPr lang="fa-IR" sz="2800" dirty="0" smtClean="0">
                <a:cs typeface="2  Titr" panose="00000700000000000000" pitchFamily="2" charset="-78"/>
              </a:rPr>
              <a:t>. حداقل نام پارسی بگذار نه اسم یونانی. </a:t>
            </a:r>
            <a:r>
              <a:rPr lang="fa-IR" sz="2800" dirty="0">
                <a:cs typeface="2  Titr" panose="00000700000000000000" pitchFamily="2" charset="-78"/>
              </a:rPr>
              <a:t>اما سرنوشت این دختر: </a:t>
            </a:r>
            <a:r>
              <a:rPr lang="fa-IR" sz="2800" dirty="0" smtClean="0">
                <a:solidFill>
                  <a:srgbClr val="918E00"/>
                </a:solidFill>
                <a:cs typeface="2  Titr" panose="00000700000000000000" pitchFamily="2" charset="-78"/>
              </a:rPr>
              <a:t>او و خواهرش آتوسا با برادرشان </a:t>
            </a:r>
            <a:r>
              <a:rPr lang="fa-IR" sz="2800" dirty="0">
                <a:solidFill>
                  <a:srgbClr val="918E00"/>
                </a:solidFill>
                <a:cs typeface="2  Titr" panose="00000700000000000000" pitchFamily="2" charset="-78"/>
              </a:rPr>
              <a:t>کمبوجیه ازدواج </a:t>
            </a:r>
            <a:r>
              <a:rPr lang="fa-IR" sz="2800" dirty="0" smtClean="0">
                <a:solidFill>
                  <a:srgbClr val="918E00"/>
                </a:solidFill>
                <a:cs typeface="2  Titr" panose="00000700000000000000" pitchFamily="2" charset="-78"/>
              </a:rPr>
              <a:t>کردند، </a:t>
            </a:r>
            <a:r>
              <a:rPr lang="fa-IR" sz="2800" dirty="0" smtClean="0">
                <a:cs typeface="2  Titr" panose="00000700000000000000" pitchFamily="2" charset="-78"/>
              </a:rPr>
              <a:t>رکسانا در نهایت به </a:t>
            </a:r>
            <a:r>
              <a:rPr lang="fa-IR" sz="2800" dirty="0">
                <a:cs typeface="2  Titr" panose="00000700000000000000" pitchFamily="2" charset="-78"/>
              </a:rPr>
              <a:t>دست برادرش کمبوجیه (که </a:t>
            </a:r>
            <a:r>
              <a:rPr lang="fa-IR" sz="2800" dirty="0" smtClean="0">
                <a:cs typeface="2  Titr" panose="00000700000000000000" pitchFamily="2" charset="-78"/>
              </a:rPr>
              <a:t>شوهرش هم </a:t>
            </a:r>
            <a:r>
              <a:rPr lang="fa-IR" sz="2800" dirty="0">
                <a:cs typeface="2  Titr" panose="00000700000000000000" pitchFamily="2" charset="-78"/>
              </a:rPr>
              <a:t>بود) 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مورد ضرب و شتم قرار گرفت و کشته </a:t>
            </a:r>
            <a:r>
              <a:rPr lang="fa-IR" sz="2800" dirty="0">
                <a:solidFill>
                  <a:srgbClr val="0070C0"/>
                </a:solidFill>
                <a:cs typeface="2  Titr" panose="00000700000000000000" pitchFamily="2" charset="-78"/>
              </a:rPr>
              <a:t>شد</a:t>
            </a:r>
            <a:r>
              <a:rPr lang="fa-IR" sz="2800" dirty="0" smtClean="0">
                <a:solidFill>
                  <a:srgbClr val="0070C0"/>
                </a:solidFill>
                <a:cs typeface="2  Titr" panose="00000700000000000000" pitchFamily="2" charset="-78"/>
              </a:rPr>
              <a:t>. </a:t>
            </a:r>
            <a:r>
              <a:rPr lang="fa-IR" sz="2800" dirty="0" smtClean="0">
                <a:cs typeface="2  Titr" panose="00000700000000000000" pitchFamily="2" charset="-78"/>
              </a:rPr>
              <a:t>طبق یک روایت دیگر، رکسانا </a:t>
            </a:r>
            <a:r>
              <a:rPr lang="fa-IR" sz="2800" dirty="0">
                <a:cs typeface="2  Titr" panose="00000700000000000000" pitchFamily="2" charset="-78"/>
              </a:rPr>
              <a:t>از برادرش کمبوجیه باردار </a:t>
            </a:r>
            <a:r>
              <a:rPr lang="fa-IR" sz="2800" dirty="0" smtClean="0">
                <a:cs typeface="2  Titr" panose="00000700000000000000" pitchFamily="2" charset="-78"/>
              </a:rPr>
              <a:t>شد</a:t>
            </a:r>
            <a:br>
              <a:rPr lang="fa-IR" sz="2800" dirty="0" smtClean="0">
                <a:cs typeface="2  Titr" panose="00000700000000000000" pitchFamily="2" charset="-78"/>
              </a:rPr>
            </a:br>
            <a:r>
              <a:rPr lang="fa-IR" sz="2800" dirty="0" smtClean="0">
                <a:cs typeface="2  Titr" panose="00000700000000000000" pitchFamily="2" charset="-78"/>
              </a:rPr>
              <a:t>ولی </a:t>
            </a:r>
            <a:r>
              <a:rPr lang="fa-IR" sz="2800" dirty="0">
                <a:cs typeface="2  Titr" panose="00000700000000000000" pitchFamily="2" charset="-78"/>
              </a:rPr>
              <a:t>هنگام </a:t>
            </a:r>
            <a:r>
              <a:rPr lang="fa-IR" sz="2800" dirty="0" smtClean="0">
                <a:cs typeface="2  Titr" panose="00000700000000000000" pitchFamily="2" charset="-78"/>
              </a:rPr>
              <a:t>زایمان از </a:t>
            </a:r>
            <a:r>
              <a:rPr lang="fa-IR" sz="2800" dirty="0">
                <a:cs typeface="2  Titr" panose="00000700000000000000" pitchFamily="2" charset="-78"/>
              </a:rPr>
              <a:t>دنیا </a:t>
            </a:r>
            <a:r>
              <a:rPr lang="fa-IR" sz="2800" dirty="0" smtClean="0">
                <a:cs typeface="2  Titr" panose="00000700000000000000" pitchFamily="2" charset="-78"/>
              </a:rPr>
              <a:t>رفت. </a:t>
            </a:r>
            <a:r>
              <a:rPr lang="en-US" sz="2800" b="1" dirty="0" smtClean="0">
                <a:solidFill>
                  <a:srgbClr val="CC0066"/>
                </a:solidFill>
                <a:latin typeface="+mn-lt"/>
                <a:cs typeface="2  Titr" panose="00000700000000000000" pitchFamily="2" charset="-78"/>
              </a:rPr>
              <a:t>w57.ir/77</a:t>
            </a:r>
            <a:endParaRPr lang="fa-IR" sz="2800" b="1" dirty="0">
              <a:solidFill>
                <a:srgbClr val="CC0066"/>
              </a:solidFill>
              <a:latin typeface="+mn-lt"/>
              <a:cs typeface="2 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73167"/>
            <a:ext cx="9144000" cy="55229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95" y="5398546"/>
            <a:ext cx="912747" cy="861790"/>
          </a:xfrm>
          <a:prstGeom prst="rect">
            <a:avLst/>
          </a:prstGeom>
          <a:effectLst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98068" y="5954204"/>
            <a:ext cx="2722710" cy="30613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i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ir_bastan</a:t>
            </a:r>
            <a:endParaRPr lang="en-US" sz="18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80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3399</TotalTime>
  <Words>105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Batang</vt:lpstr>
      <vt:lpstr>2  Titr</vt:lpstr>
      <vt:lpstr>Arial</vt:lpstr>
      <vt:lpstr>Calibri</vt:lpstr>
      <vt:lpstr>Calibri Light</vt:lpstr>
      <vt:lpstr>David</vt:lpstr>
      <vt:lpstr>Times New Roman</vt:lpstr>
      <vt:lpstr>Office Theme</vt:lpstr>
      <vt:lpstr>اسم دختر خودش را گذاشته بود: رُکسانا. گفتم یعنی چه؟ گفت: نام دختر کوروش کبیر است. میخواهم مانند او بشود!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332</cp:revision>
  <dcterms:created xsi:type="dcterms:W3CDTF">2020-07-01T15:42:19Z</dcterms:created>
  <dcterms:modified xsi:type="dcterms:W3CDTF">2020-09-14T16:04:34Z</dcterms:modified>
</cp:coreProperties>
</file>